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73" r:id="rId15"/>
    <p:sldId id="269" r:id="rId16"/>
    <p:sldId id="271" r:id="rId17"/>
    <p:sldId id="270" r:id="rId18"/>
    <p:sldId id="272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9900"/>
    <a:srgbClr val="FFFF99"/>
    <a:srgbClr val="CCECFF"/>
    <a:srgbClr val="CCFFFF"/>
    <a:srgbClr val="CCFFCC"/>
    <a:srgbClr val="FF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3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43807-0682-4BFF-8EDC-853827DB5EE2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B6B5B-9EC5-4B81-8791-3E795826D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299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B6B5B-9EC5-4B81-8791-3E795826D25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88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0"/>
            <a:ext cx="7992888" cy="6453336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№4 «Родничок»</a:t>
            </a:r>
          </a:p>
          <a:p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Земли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Альбина Ф.Ш. 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читель-логопед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www.culture.ru/storage/images/383aefa6dfbed02a8c5925e1ac9ed8df/5f96a75538dd86217e366da5c996c9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36" y="2780928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Лесовичок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97081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Где   живет  Лесовичок? Почему ты так думаешь? (</a:t>
            </a:r>
            <a:r>
              <a:rPr lang="ru-RU" sz="1600" i="1" dirty="0" smtClean="0"/>
              <a:t>Слово </a:t>
            </a:r>
            <a:r>
              <a:rPr lang="ru-RU" sz="1600" i="1" dirty="0" err="1" smtClean="0"/>
              <a:t>лесовичок</a:t>
            </a:r>
            <a:r>
              <a:rPr lang="ru-RU" sz="1600" i="1" dirty="0" smtClean="0"/>
              <a:t> произошло от слова ЛЕС).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 descr="https://cdn.imgbin.com/22/19/18/imgbin-child-nursery-school-baba-yaga-2D0M6FPaVUuyUzRmNMgg2mXL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8681" r="11659"/>
          <a:stretch/>
        </p:blipFill>
        <p:spPr bwMode="auto">
          <a:xfrm>
            <a:off x="1105148" y="1700808"/>
            <a:ext cx="3502856" cy="477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76056" y="2551837"/>
            <a:ext cx="2808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000000"/>
                </a:solidFill>
                <a:latin typeface="Droid Sans"/>
              </a:rPr>
              <a:t>«Знаю лес и лес люблю.</a:t>
            </a:r>
          </a:p>
          <a:p>
            <a:pPr fontAlgn="base"/>
            <a:r>
              <a:rPr lang="ru-RU" dirty="0">
                <a:solidFill>
                  <a:srgbClr val="000000"/>
                </a:solidFill>
                <a:latin typeface="Droid Sans"/>
              </a:rPr>
              <a:t>В гости вас к себе зову.</a:t>
            </a:r>
          </a:p>
          <a:p>
            <a:pPr fontAlgn="base"/>
            <a:r>
              <a:rPr lang="ru-RU" dirty="0">
                <a:solidFill>
                  <a:srgbClr val="000000"/>
                </a:solidFill>
                <a:latin typeface="Droid Sans"/>
              </a:rPr>
              <a:t>Всё  в лесу мне интересно.</a:t>
            </a:r>
          </a:p>
          <a:p>
            <a:pPr fontAlgn="base"/>
            <a:r>
              <a:rPr lang="ru-RU" dirty="0">
                <a:solidFill>
                  <a:srgbClr val="000000"/>
                </a:solidFill>
                <a:latin typeface="Droid Sans"/>
              </a:rPr>
              <a:t>Каждый куст и каждый пень.</a:t>
            </a:r>
          </a:p>
          <a:p>
            <a:pPr fontAlgn="base"/>
            <a:r>
              <a:rPr lang="ru-RU" dirty="0">
                <a:solidFill>
                  <a:srgbClr val="000000"/>
                </a:solidFill>
                <a:latin typeface="Droid Sans"/>
              </a:rPr>
              <a:t>Я весёлый старичок,</a:t>
            </a:r>
          </a:p>
          <a:p>
            <a:pPr fontAlgn="base"/>
            <a:r>
              <a:rPr lang="ru-RU" dirty="0">
                <a:solidFill>
                  <a:srgbClr val="000000"/>
                </a:solidFill>
                <a:latin typeface="Droid Sans"/>
              </a:rPr>
              <a:t>Старичок – Лесовичок».</a:t>
            </a:r>
            <a:endParaRPr lang="ru-RU" b="0" i="0" dirty="0">
              <a:solidFill>
                <a:srgbClr val="000000"/>
              </a:solidFill>
              <a:effectLst/>
              <a:latin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37604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>
                <a:solidFill>
                  <a:srgbClr val="000000"/>
                </a:solidFill>
                <a:latin typeface="Droid Sans"/>
              </a:rPr>
              <a:t>1. Составь предложения </a:t>
            </a:r>
            <a:r>
              <a:rPr lang="ru-RU" dirty="0">
                <a:solidFill>
                  <a:srgbClr val="000000"/>
                </a:solidFill>
                <a:latin typeface="Droid Sans"/>
              </a:rPr>
              <a:t>по картинкам.</a:t>
            </a:r>
          </a:p>
          <a:p>
            <a:pPr algn="ctr" fontAlgn="base"/>
            <a:r>
              <a:rPr lang="ru-RU" dirty="0" smtClean="0">
                <a:solidFill>
                  <a:srgbClr val="000000"/>
                </a:solidFill>
                <a:latin typeface="Droid Sans"/>
              </a:rPr>
              <a:t>«Правила </a:t>
            </a:r>
            <a:r>
              <a:rPr lang="ru-RU" dirty="0">
                <a:solidFill>
                  <a:srgbClr val="000000"/>
                </a:solidFill>
                <a:latin typeface="Droid Sans"/>
              </a:rPr>
              <a:t>поведения в </a:t>
            </a:r>
            <a:r>
              <a:rPr lang="ru-RU" dirty="0" smtClean="0">
                <a:solidFill>
                  <a:srgbClr val="000000"/>
                </a:solidFill>
                <a:latin typeface="Droid Sans"/>
              </a:rPr>
              <a:t>лесу».</a:t>
            </a:r>
            <a:endParaRPr lang="ru-RU" b="0" i="0" dirty="0">
              <a:solidFill>
                <a:srgbClr val="000000"/>
              </a:solidFill>
              <a:effectLst/>
              <a:latin typeface="Droid Sans"/>
            </a:endParaRPr>
          </a:p>
        </p:txBody>
      </p:sp>
      <p:pic>
        <p:nvPicPr>
          <p:cNvPr id="8194" name="Picture 2" descr="http://sch3.tolochin.edu.by/ru/sm.aspx?guid=2612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t="7055" r="3332" b="5069"/>
          <a:stretch/>
        </p:blipFill>
        <p:spPr bwMode="auto">
          <a:xfrm>
            <a:off x="395536" y="997544"/>
            <a:ext cx="3466120" cy="24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i.mycdn.me/image?id=852045001271&amp;t=0&amp;plc=WEB&amp;tkn=*hTsl349RQQHwsnGVO2tJE39JoV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s://i.mycdn.me/image?id=852045001271&amp;t=0&amp;plc=WEB&amp;tkn=*hTsl349RQQHwsnGVO2tJE39JoV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3439" r="3220" b="3123"/>
          <a:stretch/>
        </p:blipFill>
        <p:spPr bwMode="auto">
          <a:xfrm>
            <a:off x="4932040" y="997543"/>
            <a:ext cx="3421448" cy="24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fsd.multiurok.ru/html/2018/12/05/s_5c0710f336954/1017940_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57" y="3647454"/>
            <a:ext cx="3496799" cy="258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i.pinimg.com/736x/13/f5/57/13f55743f9f1a15beb6c67f926045f6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66145"/>
            <a:ext cx="3421447" cy="257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pngimg.com/uploads/circle/circle_PNG4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1840" y="2344291"/>
            <a:ext cx="1040156" cy="10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pngimg.com/uploads/circle/circle_PNG4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3410" y="2496691"/>
            <a:ext cx="1040156" cy="10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pngimg.com/uploads/circle/circle_PNG4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7824" y="5301208"/>
            <a:ext cx="1040156" cy="10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pngimg.com/uploads/circle/circle_PNG4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8308" y="5201029"/>
            <a:ext cx="1040156" cy="10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07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>
                <a:solidFill>
                  <a:srgbClr val="000000"/>
                </a:solidFill>
                <a:latin typeface="Droid Sans"/>
              </a:rPr>
              <a:t>1. Составь предложения </a:t>
            </a:r>
            <a:r>
              <a:rPr lang="ru-RU" dirty="0">
                <a:solidFill>
                  <a:srgbClr val="000000"/>
                </a:solidFill>
                <a:latin typeface="Droid Sans"/>
              </a:rPr>
              <a:t>по картинкам.</a:t>
            </a:r>
          </a:p>
          <a:p>
            <a:pPr algn="ctr" fontAlgn="base"/>
            <a:r>
              <a:rPr lang="ru-RU" dirty="0" smtClean="0">
                <a:solidFill>
                  <a:srgbClr val="000000"/>
                </a:solidFill>
                <a:latin typeface="Droid Sans"/>
              </a:rPr>
              <a:t>«Правила </a:t>
            </a:r>
            <a:r>
              <a:rPr lang="ru-RU" dirty="0">
                <a:solidFill>
                  <a:srgbClr val="000000"/>
                </a:solidFill>
                <a:latin typeface="Droid Sans"/>
              </a:rPr>
              <a:t>поведения в </a:t>
            </a:r>
            <a:r>
              <a:rPr lang="ru-RU" dirty="0" smtClean="0">
                <a:solidFill>
                  <a:srgbClr val="000000"/>
                </a:solidFill>
                <a:latin typeface="Droid Sans"/>
              </a:rPr>
              <a:t>лесу».</a:t>
            </a:r>
            <a:endParaRPr lang="ru-RU" b="0" i="0" dirty="0">
              <a:solidFill>
                <a:srgbClr val="000000"/>
              </a:solidFill>
              <a:effectLst/>
              <a:latin typeface="Droid Sans"/>
            </a:endParaRPr>
          </a:p>
        </p:txBody>
      </p:sp>
      <p:sp>
        <p:nvSpPr>
          <p:cNvPr id="3" name="AutoShape 4" descr="https://i.mycdn.me/image?id=852045001271&amp;t=0&amp;plc=WEB&amp;tkn=*hTsl349RQQHwsnGVO2tJE39JoV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https://cdn2.static1-sima-land.com/items/1632439/1/700-n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4" t="8347" r="21903" b="4003"/>
          <a:stretch/>
        </p:blipFill>
        <p:spPr bwMode="auto">
          <a:xfrm>
            <a:off x="566482" y="1376772"/>
            <a:ext cx="2756909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.pinimg.com/736x/b0/7e/cb/b07ecbce9778f82b48a5f3e78059767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670" y="3589991"/>
            <a:ext cx="3040140" cy="32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avatars.mds.yandex.net/get-pdb/1748194/ac57848a-2a61-4086-b7f7-27de3f3d517d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66353"/>
            <a:ext cx="3829608" cy="256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www.beesona.ru/upload/376/89a30d89f6387fd88b6f832a0c3c059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71138"/>
            <a:ext cx="1188132" cy="11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www.beesona.ru/upload/376/89a30d89f6387fd88b6f832a0c3c059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78" y="2406225"/>
            <a:ext cx="1188132" cy="11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www.beesona.ru/upload/376/89a30d89f6387fd88b6f832a0c3c059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744" y="5623746"/>
            <a:ext cx="1188132" cy="11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7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dirty="0">
                <a:solidFill>
                  <a:srgbClr val="000000"/>
                </a:solidFill>
                <a:latin typeface="Droid Sans"/>
              </a:rPr>
              <a:t>2</a:t>
            </a:r>
            <a:r>
              <a:rPr lang="ru-RU" dirty="0" smtClean="0">
                <a:solidFill>
                  <a:srgbClr val="000000"/>
                </a:solidFill>
                <a:latin typeface="Droid Sans"/>
              </a:rPr>
              <a:t>. Какие растения растут в лесу?</a:t>
            </a:r>
          </a:p>
          <a:p>
            <a:pPr algn="ctr" fontAlgn="base"/>
            <a:r>
              <a:rPr lang="ru-RU" b="0" i="0" dirty="0" smtClean="0">
                <a:solidFill>
                  <a:srgbClr val="000000"/>
                </a:solidFill>
                <a:effectLst/>
                <a:latin typeface="Droid Sans"/>
              </a:rPr>
              <a:t>Игра «Один – много»</a:t>
            </a:r>
            <a:endParaRPr lang="ru-RU" b="0" i="0" dirty="0">
              <a:solidFill>
                <a:srgbClr val="000000"/>
              </a:solidFill>
              <a:effectLst/>
              <a:latin typeface="Droid Sans"/>
            </a:endParaRPr>
          </a:p>
        </p:txBody>
      </p:sp>
      <p:sp>
        <p:nvSpPr>
          <p:cNvPr id="3" name="AutoShape 4" descr="https://i.mycdn.me/image?id=852045001271&amp;t=0&amp;plc=WEB&amp;tkn=*hTsl349RQQHwsnGVO2tJE39JoV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8" name="Picture 4" descr="https://logoped-online.by/wp-content/uploads/2020/03/Derevy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342" y="876955"/>
            <a:ext cx="3809042" cy="371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cdn.pixabay.com/photo/2016/03/31/21/33/cartoon-1296497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43605"/>
            <a:ext cx="3532304" cy="37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yandex.ru/images/_crpd/n13O3OU16/cc32e25VBI/MLR4E1DBoKfcSYVuLWeOuPmSSE1d6_o9I73nkc0bcH19zJ-S9ezoN8heMpnIYRBccfUPwgiecsKWZ5GrjusJXiWjJxFHkOb2zh-TKmI6i6n4mBgRCb69ZCi644PMH2gj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3" y="1868310"/>
            <a:ext cx="3601628" cy="321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pngimg.com/uploads/bush/bush_PNG7197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r="22629"/>
          <a:stretch/>
        </p:blipFill>
        <p:spPr bwMode="auto">
          <a:xfrm>
            <a:off x="4202190" y="2492896"/>
            <a:ext cx="4929194" cy="25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zabavnik.club/wp-content/uploads/2018/07/grass_cartoon_8_1811370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9" t="5414" r="64386" b="34174"/>
          <a:stretch/>
        </p:blipFill>
        <p:spPr bwMode="auto">
          <a:xfrm>
            <a:off x="208126" y="4523438"/>
            <a:ext cx="662851" cy="112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s://cdn.pixabay.com/photo/2017/02/01/11/24/background-2029768__480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2" b="19497"/>
          <a:stretch/>
        </p:blipFill>
        <p:spPr bwMode="auto">
          <a:xfrm>
            <a:off x="3122108" y="5728424"/>
            <a:ext cx="6033826" cy="100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s://cdn1.flamp.ru/ef7ac0e77d6e81394bf9c447f0525a2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77" y="5031056"/>
            <a:ext cx="1234067" cy="123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https://avatars.mds.yandex.net/get-pdb/1889668/46c91bd2-719f-4ec6-b8be-9ab01ef22a8b/s1200?webp=fals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859" y="4906577"/>
            <a:ext cx="1600928" cy="122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https://i.pinimg.com/originals/7e/ee/97/7eee97508330466783dc33f51c87980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206" y="4523438"/>
            <a:ext cx="818667" cy="96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https://i3.imageban.ru/out/2012/04/01/964a3fbe2de48e18236e45df173828a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863" y="5080716"/>
            <a:ext cx="1584176" cy="105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72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56439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dirty="0" smtClean="0">
                <a:solidFill>
                  <a:srgbClr val="000000"/>
                </a:solidFill>
                <a:latin typeface="Droid Sans"/>
              </a:rPr>
              <a:t>Пальчиковая игра «Заячьи прятки»</a:t>
            </a:r>
            <a:endParaRPr lang="ru-RU" dirty="0">
              <a:solidFill>
                <a:srgbClr val="000000"/>
              </a:solidFill>
              <a:latin typeface="Droid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629980"/>
            <a:ext cx="33123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t"/>
            <a:r>
              <a:rPr lang="ru-RU" sz="1400" dirty="0">
                <a:solidFill>
                  <a:srgbClr val="000000"/>
                </a:solidFill>
                <a:latin typeface="Times New Roman"/>
              </a:rPr>
              <a:t>Первый зайчик под листочком,</a:t>
            </a:r>
            <a:endParaRPr lang="ru-RU" sz="1400" dirty="0">
              <a:solidFill>
                <a:srgbClr val="000000"/>
              </a:solidFill>
              <a:latin typeface="Calibri"/>
            </a:endParaRPr>
          </a:p>
          <a:p>
            <a:pPr lvl="0" defTabSz="457200" fontAlgn="t"/>
            <a:r>
              <a:rPr lang="ru-RU" sz="1400" dirty="0">
                <a:solidFill>
                  <a:srgbClr val="000000"/>
                </a:solidFill>
                <a:latin typeface="Times New Roman"/>
              </a:rPr>
              <a:t>А второй забрался в бочку.</a:t>
            </a:r>
            <a:endParaRPr lang="ru-RU" sz="1400" dirty="0">
              <a:solidFill>
                <a:srgbClr val="000000"/>
              </a:solidFill>
              <a:latin typeface="Calibri"/>
            </a:endParaRPr>
          </a:p>
          <a:p>
            <a:pPr lvl="0" defTabSz="457200" fontAlgn="t"/>
            <a:r>
              <a:rPr lang="ru-RU" sz="1400" dirty="0">
                <a:solidFill>
                  <a:srgbClr val="000000"/>
                </a:solidFill>
                <a:latin typeface="Times New Roman"/>
              </a:rPr>
              <a:t>Третий заинька косой</a:t>
            </a:r>
            <a:endParaRPr lang="ru-RU" sz="1400" dirty="0">
              <a:solidFill>
                <a:srgbClr val="000000"/>
              </a:solidFill>
              <a:latin typeface="Calibri"/>
            </a:endParaRPr>
          </a:p>
          <a:p>
            <a:pPr lvl="0" defTabSz="457200" fontAlgn="t"/>
            <a:r>
              <a:rPr lang="ru-RU" sz="1400" dirty="0">
                <a:solidFill>
                  <a:srgbClr val="000000"/>
                </a:solidFill>
                <a:latin typeface="Times New Roman"/>
              </a:rPr>
              <a:t>Сидит тихо за сосной.</a:t>
            </a:r>
            <a:endParaRPr lang="ru-RU" sz="1400" dirty="0">
              <a:solidFill>
                <a:srgbClr val="000000"/>
              </a:solidFill>
              <a:latin typeface="Calibri"/>
            </a:endParaRPr>
          </a:p>
          <a:p>
            <a:pPr lvl="0" defTabSz="457200" fontAlgn="t"/>
            <a:r>
              <a:rPr lang="ru-RU" sz="1400" dirty="0">
                <a:solidFill>
                  <a:srgbClr val="000000"/>
                </a:solidFill>
                <a:latin typeface="Times New Roman"/>
              </a:rPr>
              <a:t>На пеньке сидит четвертый.</a:t>
            </a:r>
            <a:endParaRPr lang="ru-RU" sz="1400" dirty="0">
              <a:solidFill>
                <a:srgbClr val="000000"/>
              </a:solidFill>
              <a:latin typeface="Calibri"/>
            </a:endParaRPr>
          </a:p>
          <a:p>
            <a:pPr lvl="0" defTabSz="457200" fontAlgn="t"/>
            <a:r>
              <a:rPr lang="ru-RU" sz="1400" dirty="0">
                <a:solidFill>
                  <a:srgbClr val="000000"/>
                </a:solidFill>
                <a:latin typeface="Times New Roman"/>
              </a:rPr>
              <a:t>Пятый на бревно залез,</a:t>
            </a:r>
            <a:endParaRPr lang="ru-RU" sz="1400" dirty="0">
              <a:solidFill>
                <a:srgbClr val="000000"/>
              </a:solidFill>
              <a:latin typeface="Calibri"/>
            </a:endParaRPr>
          </a:p>
          <a:p>
            <a:pPr lvl="0" defTabSz="457200" fontAlgn="t"/>
            <a:r>
              <a:rPr lang="ru-RU" sz="1400" dirty="0">
                <a:solidFill>
                  <a:srgbClr val="000000"/>
                </a:solidFill>
                <a:latin typeface="Times New Roman"/>
              </a:rPr>
              <a:t>С бревна спрыгнул и исчез.</a:t>
            </a:r>
            <a:endParaRPr lang="ru-RU" sz="1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1649" y="2204864"/>
            <a:ext cx="228516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fontAlgn="t"/>
            <a:r>
              <a:rPr lang="ru-RU" sz="1300" i="1" dirty="0">
                <a:solidFill>
                  <a:srgbClr val="000000"/>
                </a:solidFill>
                <a:latin typeface="Times New Roman"/>
              </a:rPr>
              <a:t>Дети, загибая пальцы на руке, рассказывают, где спрятались зайчата.</a:t>
            </a:r>
            <a:endParaRPr lang="ru-RU" sz="10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364" name="Picture 4" descr="https://gallery.yopriceville.com/var/resizes/Free-Clipart-Pictures/Spring-PNG/Branches_with_Green_Leaves_Clipart.png?m=1555821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59" y="0"/>
            <a:ext cx="3171802" cy="158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image.freepik.com/free-vector/_29190-45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52" y="3474069"/>
            <a:ext cx="2800217" cy="339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banner2.cleanpng.com/20180206/uvw/kisspng-blog-clip-art-bunny-5a79c2bb0ed706.42852288151792914706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1" t="12780" r="33556" b="6617"/>
          <a:stretch/>
        </p:blipFill>
        <p:spPr bwMode="auto">
          <a:xfrm>
            <a:off x="2872101" y="3689228"/>
            <a:ext cx="2535702" cy="313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s://thumbs.dreamstime.com/b/%D0%BA%D1%80%D0%BE%D0%BB%D0%B8%D0%BA-%D0%BB%D0%B8%D1%81%D1%82%D1%8C%D0%B5%D0%B2-%D1%83%D0%B4%D0%B8%D0%B2%D0%BB%D0%B5%D0%BD%D0%BD%D1%8B%D0%B9-%D0%B2%D0%BD%D0%B8%D0%B7-160069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/>
          <a:stretch/>
        </p:blipFill>
        <p:spPr bwMode="auto">
          <a:xfrm>
            <a:off x="3826411" y="546477"/>
            <a:ext cx="2261733" cy="262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s://image.freepik.com/free-vector/_29190-9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795" y="1016314"/>
            <a:ext cx="2086129" cy="22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s://thumbs.dreamstime.com/b/%D1%88%D0%B0%D1%80%D0%B6-%D0%BC%D0%B5%D0%BD%D1%8C%D1%88%D0%B8%D0%B9-%D0%B7%D0%B0%D0%B9%D1%87%D0%B8%D0%BA-%D1%81%D0%B8-%D1%8F-%D0%BD%D0%B0-%D0%BF%D1%80%D0%B5-%D0%BF%D0%BE%D1%81%D1%8B-%D0%BA%D0%B5-%D1%82%D1%80%D0%B0%D0%B2%D1%8B-7063868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35281"/>
            <a:ext cx="1476164" cy="196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Сосна на прозрачном фоне #7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17" y="1861074"/>
            <a:ext cx="1931002" cy="468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59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dirty="0">
                <a:solidFill>
                  <a:srgbClr val="000000"/>
                </a:solidFill>
                <a:latin typeface="Droid Sans"/>
              </a:rPr>
              <a:t>2</a:t>
            </a:r>
            <a:r>
              <a:rPr lang="ru-RU" dirty="0" smtClean="0">
                <a:solidFill>
                  <a:srgbClr val="000000"/>
                </a:solidFill>
                <a:latin typeface="Droid Sans"/>
              </a:rPr>
              <a:t>. Какие животные и  птицы  обитают  в лесу?</a:t>
            </a:r>
            <a:endParaRPr lang="ru-RU" b="0" i="0" dirty="0">
              <a:solidFill>
                <a:srgbClr val="000000"/>
              </a:solidFill>
              <a:effectLst/>
              <a:latin typeface="Droid Sans"/>
            </a:endParaRPr>
          </a:p>
        </p:txBody>
      </p:sp>
      <p:sp>
        <p:nvSpPr>
          <p:cNvPr id="3" name="AutoShape 4" descr="https://i.mycdn.me/image?id=852045001271&amp;t=0&amp;plc=WEB&amp;tkn=*hTsl349RQQHwsnGVO2tJE39JoV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4" name="Picture 4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7" y="667010"/>
            <a:ext cx="6041563" cy="583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39807" y="836712"/>
            <a:ext cx="242468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«Один – много»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Заяц – зайцы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Лиса – лисы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Еж – ежи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Медведь – медведи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Белка – белки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Лось – лоси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Бобр – бобры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Белка – белки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Сова – совы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Дятел – дятлы</a:t>
            </a:r>
          </a:p>
        </p:txBody>
      </p:sp>
    </p:spTree>
    <p:extLst>
      <p:ext uri="{BB962C8B-B14F-4D97-AF65-F5344CB8AC3E}">
        <p14:creationId xmlns:p14="http://schemas.microsoft.com/office/powerpoint/2010/main" val="420399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dirty="0">
                <a:solidFill>
                  <a:srgbClr val="000000"/>
                </a:solidFill>
                <a:latin typeface="Droid Sans"/>
              </a:rPr>
              <a:t>2</a:t>
            </a:r>
            <a:r>
              <a:rPr lang="ru-RU" dirty="0" smtClean="0">
                <a:solidFill>
                  <a:srgbClr val="000000"/>
                </a:solidFill>
                <a:latin typeface="Droid Sans"/>
              </a:rPr>
              <a:t>. Какие животные и  птицы  обитают  в лесу?</a:t>
            </a:r>
            <a:endParaRPr lang="ru-RU" b="0" i="0" dirty="0">
              <a:solidFill>
                <a:srgbClr val="000000"/>
              </a:solidFill>
              <a:effectLst/>
              <a:latin typeface="Droid Sans"/>
            </a:endParaRPr>
          </a:p>
        </p:txBody>
      </p:sp>
      <p:sp>
        <p:nvSpPr>
          <p:cNvPr id="3" name="AutoShape 4" descr="https://i.mycdn.me/image?id=852045001271&amp;t=0&amp;plc=WEB&amp;tkn=*hTsl349RQQHwsnGVO2tJE39JoV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7975" y="564690"/>
            <a:ext cx="865651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«Какой?»</a:t>
            </a:r>
          </a:p>
          <a:p>
            <a:endParaRPr lang="ru-RU" sz="2000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Заяц – белый заяц, серый заяц, трусливый заяц, быстрый заяц, пушистый заяц, маленький заяц.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Лиса – ….    Еж – ….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   Медведь – ….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  Белка – ….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    Лось – ….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Бобр – ….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   Белка – ….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Сова – ….    Дятел – ….</a:t>
            </a:r>
          </a:p>
          <a:p>
            <a:endParaRPr lang="ru-RU" sz="2000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«Назови ласково»</a:t>
            </a:r>
          </a:p>
          <a:p>
            <a:endParaRPr lang="ru-RU" sz="2000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Белый заяц – беленький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зайчишка, пушистый заяц –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 пушистенький зайчишка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 и т.д.</a:t>
            </a:r>
          </a:p>
        </p:txBody>
      </p:sp>
      <p:pic>
        <p:nvPicPr>
          <p:cNvPr id="13316" name="Picture 4" descr="https://img1.liveinternet.ru/images/attach/c/11/116/431/116431231_5pp012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7" b="8674"/>
          <a:stretch/>
        </p:blipFill>
        <p:spPr bwMode="auto">
          <a:xfrm>
            <a:off x="3498937" y="2276872"/>
            <a:ext cx="5481535" cy="419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93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://i.mycdn.me/i?r=AzEPZsRbOZEKgBhR0XGMT1RkkO_ZKMlrVrMPht2gw2-gAaaKTM5SRkZCeTgDn6uOy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0"/>
          <a:stretch/>
        </p:blipFill>
        <p:spPr bwMode="auto">
          <a:xfrm>
            <a:off x="3491880" y="1557043"/>
            <a:ext cx="4253245" cy="530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ds04.infourok.ru/uploads/ex/1038/0003e0c7-2251d617/4/img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73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adik-solnyshko.ru/wp-content/uploads/foto/images/116205032_0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10" y="3869736"/>
            <a:ext cx="3139108" cy="313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7527" y="1098595"/>
            <a:ext cx="8488221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99CC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БУДЕМ БЕРЕЧЬ СВОЮ ЗЕМЛЮ,</a:t>
            </a:r>
          </a:p>
          <a:p>
            <a:pPr algn="ctr"/>
            <a:r>
              <a:rPr lang="ru-RU" sz="3600" b="1" spc="50" dirty="0" smtClean="0">
                <a:ln w="11430">
                  <a:solidFill>
                    <a:srgbClr val="FF0000"/>
                  </a:solidFill>
                </a:ln>
                <a:solidFill>
                  <a:srgbClr val="99CC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БУДЕМ БЕРЕЧЬ СВОЙ ДОМ!!!</a:t>
            </a:r>
            <a:endParaRPr lang="ru-RU" sz="3600" b="1" cap="none" spc="50" dirty="0">
              <a:ln w="11430">
                <a:solidFill>
                  <a:srgbClr val="FF0000"/>
                </a:solidFill>
              </a:ln>
              <a:solidFill>
                <a:srgbClr val="99CC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472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adik-solnyshko.ru/wp-content/uploads/foto/images/116205032_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7" y="1988840"/>
            <a:ext cx="4722844" cy="472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wdesk.ru/_ph/80/2/35578176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2816"/>
            <a:ext cx="475252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86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ds47.detkin-club.ru/editor/32/images/6c8fcc6143f7737a0ac1606acea0f6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1786" y="-950266"/>
            <a:ext cx="6898231" cy="879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76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Земля – наш дом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052736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Земля – единственная из известных пока науке планет, на которой существует жизнь. Она отличается мягкими температурами, в ее атмосфере содержатся газы и вода, идеально подходящие для жизни растений и животных.</a:t>
            </a:r>
            <a:endParaRPr lang="ru-RU" dirty="0"/>
          </a:p>
        </p:txBody>
      </p:sp>
      <p:pic>
        <p:nvPicPr>
          <p:cNvPr id="6146" name="Picture 2" descr="https://img.fonwall.ru/o/yb/kosmos-vselennaya-planety-zvyozdy-zol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99386"/>
            <a:ext cx="6646319" cy="415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Океаны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Океан Тихий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35696" y="2276871"/>
            <a:ext cx="5904656" cy="443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9512" y="1124744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Океаны представляют собой  огромные массы воды, находящиеся в постоянном движении и имеющие иногда несколько километров в глубину. Океанов 4: Тихий, Атлантический, Индийский, Северный Ледовитый.  </a:t>
            </a:r>
            <a:endParaRPr lang="ru-RU" dirty="0"/>
          </a:p>
        </p:txBody>
      </p:sp>
      <p:pic>
        <p:nvPicPr>
          <p:cNvPr id="3" name="001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762577" y="5301208"/>
            <a:ext cx="641071" cy="641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Реки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80728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нашей планете тысячи и тысячи рек и речушек. Одни быстрые, бурные, другие спокойные, неторопливые. Но все они стремятся к морю</a:t>
            </a:r>
            <a:r>
              <a:rPr lang="ru-RU" dirty="0"/>
              <a:t>. Одни реки зарождаются высоко в горах, другие из родников на равнинах.</a:t>
            </a:r>
            <a:endParaRPr lang="ru-RU" dirty="0"/>
          </a:p>
        </p:txBody>
      </p:sp>
      <p:pic>
        <p:nvPicPr>
          <p:cNvPr id="1026" name="Picture 2" descr="https://yandex.ru/images/_crpd/n15O2OU96/cc32e25VBI/MLR4E1DBoKfcSYVuLWeOuPmSSE1d6_o9I73nkc0bcH13zZPioLu6L8BcNYHLZUFKZbZa-BDFepWbKZ3-2r5HWHShcgwewbLwnxrOLlw_iPOy300SCLuzI3-8946aH2U1aZDEivH7qmOQAWDpymFCV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31" y="1904058"/>
            <a:ext cx="7163632" cy="447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006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611560" y="5406752"/>
            <a:ext cx="686544" cy="6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Озера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908720"/>
            <a:ext cx="86044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</a:t>
            </a:r>
            <a:r>
              <a:rPr lang="ru-RU" dirty="0" smtClean="0"/>
              <a:t>зеро – это впадина на земле, заполненная водой. Есть озера естественные, </a:t>
            </a:r>
            <a:r>
              <a:rPr lang="ru-RU" dirty="0" smtClean="0"/>
              <a:t>а есть </a:t>
            </a:r>
            <a:r>
              <a:rPr lang="ru-RU" dirty="0" smtClean="0"/>
              <a:t>искусственные, то есть созданные людьми.  </a:t>
            </a:r>
            <a:endParaRPr lang="ru-RU" dirty="0"/>
          </a:p>
        </p:txBody>
      </p:sp>
      <p:pic>
        <p:nvPicPr>
          <p:cNvPr id="2050" name="Picture 2" descr="https://prikolist.club/wp-content/uploads/2019/11/ozero_kartinka_dlya_detey_4_241146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7034086" cy="461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Леса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3 лес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231479" y="1720666"/>
            <a:ext cx="4596340" cy="388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Тропик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2060848"/>
            <a:ext cx="4392488" cy="3548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755576" y="76470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Деревья обеспечивают пищу и кров животным и помогают сохранить воздух чистым.</a:t>
            </a:r>
            <a:endParaRPr lang="ru-RU" dirty="0"/>
          </a:p>
        </p:txBody>
      </p:sp>
      <p:pic>
        <p:nvPicPr>
          <p:cNvPr id="3074" name="Picture 2" descr="https://avatars.mds.yandex.net/get-pdb/1038794/62fae6fe-3acb-46ff-89a2-7889343cebe9/s1200?webp=fal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87" y="1556792"/>
            <a:ext cx="7347428" cy="489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14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4626543"/>
            <a:ext cx="648072" cy="548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Горы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1 гор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9733" y="1976066"/>
            <a:ext cx="4392487" cy="3294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Гор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5716" y="1700808"/>
            <a:ext cx="4536504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95536" y="1052736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Горы – каменная одежда Земли</a:t>
            </a:r>
            <a:r>
              <a:rPr lang="ru-RU" dirty="0"/>
              <a:t>. На вершинах некоторых гор настолько холодно, что их снежные шапки никогда не тают.</a:t>
            </a:r>
          </a:p>
          <a:p>
            <a:endParaRPr lang="ru-RU" dirty="0"/>
          </a:p>
        </p:txBody>
      </p:sp>
      <p:pic>
        <p:nvPicPr>
          <p:cNvPr id="4098" name="Picture 2" descr="http://st.gde-fon.com/wallpapers_original/391611_gory_vysota_pejzazh_1600x1200_www.Gde-Fon.co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t="2464" r="-84" b="6152"/>
          <a:stretch/>
        </p:blipFill>
        <p:spPr bwMode="auto">
          <a:xfrm>
            <a:off x="1442047" y="1700808"/>
            <a:ext cx="7128792" cy="48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Пустыни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Пустыня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082738" y="2127072"/>
            <a:ext cx="6623904" cy="439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95536" y="980728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Значительные площади земного шара занимают пустыни. Там почти не бывает дождей, поэтому растений и животных очень мало. Ветер сдувает песок  в огромные холмы, которые называются  барханы.</a:t>
            </a:r>
            <a:endParaRPr lang="ru-RU" dirty="0"/>
          </a:p>
        </p:txBody>
      </p:sp>
      <p:pic>
        <p:nvPicPr>
          <p:cNvPr id="3" name="019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5255448"/>
            <a:ext cx="837848" cy="837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Водопады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4 водопа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658771"/>
            <a:ext cx="4320480" cy="4269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Ниагар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26058" y="1658771"/>
            <a:ext cx="6932305" cy="5199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11560" y="97081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Земле очень много красивых мест. Ниагарский водопад посещают миллионы туристов в год.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2118</TotalTime>
  <Words>507</Words>
  <Application>Microsoft Office PowerPoint</Application>
  <PresentationFormat>Экран (4:3)</PresentationFormat>
  <Paragraphs>82</Paragraphs>
  <Slides>19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Spring</vt:lpstr>
      <vt:lpstr>Презентация PowerPoint</vt:lpstr>
      <vt:lpstr>  Земля – наш дом</vt:lpstr>
      <vt:lpstr>Океаны</vt:lpstr>
      <vt:lpstr>Реки</vt:lpstr>
      <vt:lpstr>Озера</vt:lpstr>
      <vt:lpstr>Леса</vt:lpstr>
      <vt:lpstr>Горы</vt:lpstr>
      <vt:lpstr>Пустыни</vt:lpstr>
      <vt:lpstr>Водопады</vt:lpstr>
      <vt:lpstr>Лесовичок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Елена</dc:creator>
  <cp:lastModifiedBy>Windows User</cp:lastModifiedBy>
  <cp:revision>130</cp:revision>
  <dcterms:created xsi:type="dcterms:W3CDTF">2015-04-04T07:46:50Z</dcterms:created>
  <dcterms:modified xsi:type="dcterms:W3CDTF">2020-04-22T10:20:36Z</dcterms:modified>
</cp:coreProperties>
</file>